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70" r:id="rId3"/>
    <p:sldId id="272" r:id="rId4"/>
    <p:sldId id="273" r:id="rId5"/>
    <p:sldId id="271" r:id="rId6"/>
    <p:sldId id="264" r:id="rId7"/>
    <p:sldId id="277" r:id="rId8"/>
    <p:sldId id="257" r:id="rId9"/>
    <p:sldId id="27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BF218-EC95-4438-A686-6AA27627FDA5}" type="datetimeFigureOut">
              <a:rPr lang="de-DE" smtClean="0"/>
              <a:t>26.09.2022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A5176-8A67-4505-BB55-42AE5D533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51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C6F71-2A3B-F74E-BD1A-342D81D818A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98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gradFill flip="none" rotWithShape="1">
          <a:gsLst>
            <a:gs pos="0">
              <a:srgbClr val="0083DA"/>
            </a:gs>
            <a:gs pos="100000">
              <a:srgbClr val="67B6E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3449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4076616"/>
            <a:ext cx="10363200" cy="1470025"/>
          </a:xfrm>
        </p:spPr>
        <p:txBody>
          <a:bodyPr/>
          <a:lstStyle>
            <a:lvl1pPr algn="ctr">
              <a:defRPr sz="3840" b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6476999"/>
            <a:ext cx="8534400" cy="267731"/>
          </a:xfrm>
        </p:spPr>
        <p:txBody>
          <a:bodyPr/>
          <a:lstStyle>
            <a:lvl1pPr marL="0" indent="0" algn="ctr">
              <a:buNone/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2pPr>
            <a:lvl3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3pPr>
            <a:lvl4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fld id="{DF5160BB-AACF-0F40-B1F2-11B7CE2F8239}" type="datetime3">
              <a:rPr lang="en-US" smtClean="0"/>
              <a:pPr lvl="0"/>
              <a:t>13 Mai 2014</a:t>
            </a:fld>
            <a:endParaRPr lang="de-DE" dirty="0"/>
          </a:p>
        </p:txBody>
      </p:sp>
      <p:pic>
        <p:nvPicPr>
          <p:cNvPr id="9" name="Bild 8" descr="se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20" y="1131878"/>
            <a:ext cx="3877733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4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durch-Blue">
    <p:bg>
      <p:bgPr>
        <a:solidFill>
          <a:srgbClr val="009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315" y="3459208"/>
            <a:ext cx="11288936" cy="1362076"/>
          </a:xfrm>
        </p:spPr>
        <p:txBody>
          <a:bodyPr anchor="t"/>
          <a:lstStyle>
            <a:lvl1pPr algn="ctr">
              <a:defRPr sz="384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80315" y="1959020"/>
            <a:ext cx="11288936" cy="1366666"/>
          </a:xfrm>
        </p:spPr>
        <p:txBody>
          <a:bodyPr anchor="b"/>
          <a:lstStyle>
            <a:lvl1pPr marL="0" indent="0" algn="ctr">
              <a:buNone/>
              <a:defRPr sz="144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durch-Bääm">
    <p:bg>
      <p:bgPr>
        <a:solidFill>
          <a:srgbClr val="F15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315" y="3459208"/>
            <a:ext cx="11288936" cy="1362076"/>
          </a:xfrm>
        </p:spPr>
        <p:txBody>
          <a:bodyPr anchor="t"/>
          <a:lstStyle>
            <a:lvl1pPr algn="ctr">
              <a:defRPr sz="384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80315" y="1959020"/>
            <a:ext cx="11288936" cy="1366666"/>
          </a:xfrm>
        </p:spPr>
        <p:txBody>
          <a:bodyPr anchor="b"/>
          <a:lstStyle>
            <a:lvl1pPr marL="0" indent="0" algn="ctr">
              <a:buNone/>
              <a:defRPr sz="144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-Ende">
    <p:bg>
      <p:bgPr>
        <a:gradFill flip="none" rotWithShape="1">
          <a:gsLst>
            <a:gs pos="0">
              <a:srgbClr val="0083DA"/>
            </a:gs>
            <a:gs pos="100000">
              <a:srgbClr val="67B6E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3449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751693"/>
            <a:ext cx="10363200" cy="649844"/>
          </a:xfrm>
        </p:spPr>
        <p:txBody>
          <a:bodyPr/>
          <a:lstStyle>
            <a:lvl1pPr algn="ctr">
              <a:defRPr sz="3840" b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476999"/>
            <a:ext cx="10363200" cy="267731"/>
          </a:xfrm>
        </p:spPr>
        <p:txBody>
          <a:bodyPr/>
          <a:lstStyle>
            <a:lvl1pPr marL="0" indent="0" algn="ctr">
              <a:buNone/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2pPr>
            <a:lvl3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3pPr>
            <a:lvl4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Oder </a:t>
            </a:r>
            <a:r>
              <a:rPr lang="en-US" dirty="0" err="1"/>
              <a:t>besuchen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online </a:t>
            </a:r>
            <a:r>
              <a:rPr lang="en-US" dirty="0" err="1"/>
              <a:t>unter</a:t>
            </a:r>
            <a:r>
              <a:rPr lang="en-US" dirty="0"/>
              <a:t> </a:t>
            </a:r>
            <a:r>
              <a:rPr lang="en-US" dirty="0" err="1"/>
              <a:t>www.schulengel.de</a:t>
            </a:r>
            <a:endParaRPr lang="de-DE" dirty="0"/>
          </a:p>
        </p:txBody>
      </p:sp>
      <p:pic>
        <p:nvPicPr>
          <p:cNvPr id="9" name="Bild 8" descr="se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20" y="1131878"/>
            <a:ext cx="3877733" cy="1402080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914400" y="4644390"/>
            <a:ext cx="10363200" cy="1720216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989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-Ende-Clouds">
    <p:bg>
      <p:bgPr>
        <a:gradFill flip="none" rotWithShape="1">
          <a:gsLst>
            <a:gs pos="0">
              <a:srgbClr val="0083DA"/>
            </a:gs>
            <a:gs pos="100000">
              <a:srgbClr val="67B6E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" y="0"/>
            <a:ext cx="12186973" cy="44348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751693"/>
            <a:ext cx="10363200" cy="649844"/>
          </a:xfrm>
        </p:spPr>
        <p:txBody>
          <a:bodyPr/>
          <a:lstStyle>
            <a:lvl1pPr algn="ctr">
              <a:defRPr sz="3840" b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476999"/>
            <a:ext cx="10363200" cy="267731"/>
          </a:xfrm>
        </p:spPr>
        <p:txBody>
          <a:bodyPr/>
          <a:lstStyle>
            <a:lvl1pPr marL="0" indent="0" algn="ctr">
              <a:buNone/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2pPr>
            <a:lvl3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3pPr>
            <a:lvl4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Oder </a:t>
            </a:r>
            <a:r>
              <a:rPr lang="en-US" dirty="0" err="1"/>
              <a:t>besuchen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online </a:t>
            </a:r>
            <a:r>
              <a:rPr lang="en-US" dirty="0" err="1"/>
              <a:t>unter</a:t>
            </a:r>
            <a:r>
              <a:rPr lang="en-US" dirty="0"/>
              <a:t> </a:t>
            </a:r>
            <a:r>
              <a:rPr lang="en-US" dirty="0" err="1"/>
              <a:t>www.schulengel.de</a:t>
            </a:r>
            <a:endParaRPr lang="de-DE" dirty="0"/>
          </a:p>
        </p:txBody>
      </p:sp>
      <p:pic>
        <p:nvPicPr>
          <p:cNvPr id="9" name="Bild 8" descr="se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20" y="895040"/>
            <a:ext cx="3877733" cy="1402080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914400" y="4644390"/>
            <a:ext cx="10363200" cy="1720216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304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-Clouds">
    <p:bg>
      <p:bgPr>
        <a:gradFill flip="none" rotWithShape="1">
          <a:gsLst>
            <a:gs pos="0">
              <a:srgbClr val="0083DA"/>
            </a:gs>
            <a:gs pos="100000">
              <a:srgbClr val="67B6E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" y="0"/>
            <a:ext cx="12186973" cy="44348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4076616"/>
            <a:ext cx="10363200" cy="1470025"/>
          </a:xfrm>
        </p:spPr>
        <p:txBody>
          <a:bodyPr/>
          <a:lstStyle>
            <a:lvl1pPr algn="ctr">
              <a:defRPr sz="3840" b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6476999"/>
            <a:ext cx="8534400" cy="267731"/>
          </a:xfrm>
        </p:spPr>
        <p:txBody>
          <a:bodyPr/>
          <a:lstStyle>
            <a:lvl1pPr marL="0" indent="0" algn="ctr">
              <a:buNone/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2pPr>
            <a:lvl3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3pPr>
            <a:lvl4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>
              <a:defRPr sz="168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fld id="{DF5160BB-AACF-0F40-B1F2-11B7CE2F8239}" type="datetime3">
              <a:rPr lang="en-US" smtClean="0"/>
              <a:pPr lvl="0"/>
              <a:t>13 Mai 2014</a:t>
            </a:fld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3" y="906162"/>
            <a:ext cx="4046867" cy="14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Blu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121400" y="0"/>
            <a:ext cx="6070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Rechteck 6"/>
          <p:cNvSpPr/>
          <p:nvPr/>
        </p:nvSpPr>
        <p:spPr>
          <a:xfrm>
            <a:off x="1" y="0"/>
            <a:ext cx="6121028" cy="6858000"/>
          </a:xfrm>
          <a:prstGeom prst="rect">
            <a:avLst/>
          </a:prstGeom>
          <a:solidFill>
            <a:srgbClr val="0095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1" y="475200"/>
            <a:ext cx="5206263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0001" y="1235675"/>
            <a:ext cx="5206263" cy="48949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Green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121400" y="0"/>
            <a:ext cx="6070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Rechteck 6"/>
          <p:cNvSpPr/>
          <p:nvPr/>
        </p:nvSpPr>
        <p:spPr>
          <a:xfrm>
            <a:off x="1" y="0"/>
            <a:ext cx="6121028" cy="6858000"/>
          </a:xfrm>
          <a:prstGeom prst="rect">
            <a:avLst/>
          </a:prstGeom>
          <a:solidFill>
            <a:srgbClr val="8C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1" y="475200"/>
            <a:ext cx="5206263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480484" y="1236346"/>
            <a:ext cx="5204883" cy="51206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133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-Blue-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3449595"/>
            <a:ext cx="12192000" cy="3408404"/>
          </a:xfrm>
          <a:prstGeom prst="rect">
            <a:avLst/>
          </a:prstGeom>
          <a:solidFill>
            <a:srgbClr val="0095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8CC63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80313" y="3779520"/>
            <a:ext cx="11290471" cy="2941320"/>
          </a:xfrm>
        </p:spPr>
        <p:txBody>
          <a:bodyPr/>
          <a:lstStyle>
            <a:lvl1pPr algn="ctr">
              <a:defRPr sz="192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161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-Green-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3449595"/>
            <a:ext cx="12192000" cy="3408404"/>
          </a:xfrm>
          <a:prstGeom prst="rect">
            <a:avLst/>
          </a:prstGeom>
          <a:solidFill>
            <a:srgbClr val="8C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0095DA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80313" y="3779520"/>
            <a:ext cx="11290471" cy="2941320"/>
          </a:xfrm>
        </p:spPr>
        <p:txBody>
          <a:bodyPr/>
          <a:lstStyle>
            <a:lvl1pPr algn="ctr">
              <a:defRPr sz="192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297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-Blue-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618201"/>
            <a:ext cx="12192000" cy="523979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475200"/>
            <a:ext cx="11291587" cy="575124"/>
          </a:xfrm>
        </p:spPr>
        <p:txBody>
          <a:bodyPr/>
          <a:lstStyle>
            <a:lvl1pPr algn="ctr">
              <a:defRPr>
                <a:solidFill>
                  <a:srgbClr val="0095DA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5DA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5DA"/>
                </a:solidFill>
              </a:defRPr>
            </a:lvl1pPr>
          </a:lstStyle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9"/>
            <a:ext cx="236439" cy="198119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80485" y="1143000"/>
            <a:ext cx="11290300" cy="288324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5"/>
          </p:nvPr>
        </p:nvSpPr>
        <p:spPr>
          <a:xfrm>
            <a:off x="480485" y="2017396"/>
            <a:ext cx="5389033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0"/>
          <p:cNvSpPr>
            <a:spLocks noGrp="1"/>
          </p:cNvSpPr>
          <p:nvPr>
            <p:ph sz="quarter" idx="16"/>
          </p:nvPr>
        </p:nvSpPr>
        <p:spPr>
          <a:xfrm>
            <a:off x="6384033" y="2017396"/>
            <a:ext cx="5389033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4432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reigeis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475200"/>
            <a:ext cx="11291587" cy="575124"/>
          </a:xfrm>
        </p:spPr>
        <p:txBody>
          <a:bodyPr/>
          <a:lstStyle>
            <a:lvl1pPr algn="ctr">
              <a:defRPr>
                <a:solidFill>
                  <a:srgbClr val="0095DA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5DA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5DA"/>
                </a:solidFill>
              </a:defRPr>
            </a:lvl1pPr>
          </a:lstStyle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9"/>
            <a:ext cx="236439" cy="1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6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durch-Green">
    <p:bg>
      <p:bgPr>
        <a:solidFill>
          <a:srgbClr val="8C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315" y="3459208"/>
            <a:ext cx="11288936" cy="1362076"/>
          </a:xfrm>
        </p:spPr>
        <p:txBody>
          <a:bodyPr anchor="t"/>
          <a:lstStyle>
            <a:lvl1pPr algn="ctr">
              <a:defRPr sz="384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80315" y="1959020"/>
            <a:ext cx="11288936" cy="1366666"/>
          </a:xfrm>
        </p:spPr>
        <p:txBody>
          <a:bodyPr anchor="b"/>
          <a:lstStyle>
            <a:lvl1pPr marL="0" indent="0" algn="ctr">
              <a:buNone/>
              <a:defRPr sz="144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" y="6440978"/>
            <a:ext cx="236439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5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80000" y="475200"/>
            <a:ext cx="11291587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80000" y="1512000"/>
            <a:ext cx="11291587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78000" y="6356352"/>
            <a:ext cx="3562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24451" y="6356352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fld id="{19261D92-AB1D-4F97-ACDA-431B10DFA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4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548640" rtl="0" eaLnBrk="1" latinLnBrk="0" hangingPunct="1">
        <a:spcBef>
          <a:spcPct val="0"/>
        </a:spcBef>
        <a:buNone/>
        <a:defRPr sz="2760" kern="1200">
          <a:solidFill>
            <a:schemeClr val="tx1"/>
          </a:solidFill>
          <a:latin typeface="Open Sans Light"/>
          <a:ea typeface="+mj-ea"/>
          <a:cs typeface="Open Sans Light"/>
        </a:defRPr>
      </a:lvl1pPr>
    </p:titleStyle>
    <p:bodyStyle>
      <a:lvl1pPr marL="217170" indent="-217170" algn="l" defTabSz="548640" rtl="0" eaLnBrk="1" latinLnBrk="0" hangingPunct="1">
        <a:spcBef>
          <a:spcPct val="20000"/>
        </a:spcBef>
        <a:buSzPct val="100000"/>
        <a:buFont typeface="Lucida Grande"/>
        <a:buChar char="›"/>
        <a:tabLst/>
        <a:defRPr sz="1440" b="0" i="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432436" indent="-215266" algn="l" defTabSz="548640" rtl="0" eaLnBrk="1" latinLnBrk="0" hangingPunct="1">
        <a:spcBef>
          <a:spcPct val="20000"/>
        </a:spcBef>
        <a:buSzPct val="100000"/>
        <a:buFont typeface="Lucida Grande"/>
        <a:buChar char="›"/>
        <a:tabLst/>
        <a:defRPr sz="1440" b="0" i="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649606" indent="-217170" algn="l" defTabSz="548640" rtl="0" eaLnBrk="1" latinLnBrk="0" hangingPunct="1">
        <a:spcBef>
          <a:spcPct val="20000"/>
        </a:spcBef>
        <a:buSzPct val="100000"/>
        <a:buFont typeface="Lucida Grande"/>
        <a:buChar char="›"/>
        <a:tabLst/>
        <a:defRPr sz="1440" b="0" i="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868680" indent="-219076" algn="l" defTabSz="548640" rtl="0" eaLnBrk="1" latinLnBrk="0" hangingPunct="1">
        <a:spcBef>
          <a:spcPct val="20000"/>
        </a:spcBef>
        <a:buSzPct val="100000"/>
        <a:buFont typeface="Lucida Grande"/>
        <a:buChar char="›"/>
        <a:tabLst/>
        <a:defRPr sz="1440" b="0" i="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1082040" indent="-217170" algn="l" defTabSz="548640" rtl="0" eaLnBrk="1" latinLnBrk="0" hangingPunct="1">
        <a:spcBef>
          <a:spcPct val="20000"/>
        </a:spcBef>
        <a:buSzPct val="100000"/>
        <a:buFont typeface="Lucida Grande"/>
        <a:buChar char="›"/>
        <a:defRPr sz="1440" b="0" i="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399" y="4490503"/>
            <a:ext cx="10363200" cy="147002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sz="4000" dirty="0"/>
              <a:t>Verwandle deine Einkäufe in eine gute Tat</a:t>
            </a:r>
            <a:br>
              <a:rPr lang="de-DE" sz="4000" dirty="0"/>
            </a:br>
            <a:r>
              <a:rPr lang="de-DE" sz="4000" dirty="0"/>
              <a:t>für [NAME DEINER EINRICHTUNG]</a:t>
            </a:r>
            <a:br>
              <a:rPr lang="de-DE" b="1" dirty="0"/>
            </a:b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49" y="651005"/>
            <a:ext cx="4762301" cy="19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1" y="417450"/>
            <a:ext cx="5206263" cy="1143000"/>
          </a:xfrm>
        </p:spPr>
        <p:txBody>
          <a:bodyPr/>
          <a:lstStyle/>
          <a:p>
            <a:r>
              <a:rPr lang="de-DE" dirty="0"/>
              <a:t>Das Schulengel-Prinzip</a:t>
            </a:r>
          </a:p>
        </p:txBody>
      </p:sp>
      <p:sp>
        <p:nvSpPr>
          <p:cNvPr id="4" name="Textplatzhalter 3"/>
          <p:cNvSpPr>
            <a:spLocks noGrp="1"/>
          </p:cNvSpPr>
          <p:nvPr>
            <p:ph idx="1"/>
          </p:nvPr>
        </p:nvSpPr>
        <p:spPr>
          <a:xfrm>
            <a:off x="480001" y="1158675"/>
            <a:ext cx="5206263" cy="4894963"/>
          </a:xfrm>
        </p:spPr>
        <p:txBody>
          <a:bodyPr/>
          <a:lstStyle/>
          <a:p>
            <a:r>
              <a:rPr lang="de-DE" sz="1740" dirty="0"/>
              <a:t>Bei Onlinebestellungen und –</a:t>
            </a:r>
            <a:r>
              <a:rPr lang="de-DE" sz="1740" dirty="0" err="1"/>
              <a:t>buchungen</a:t>
            </a:r>
            <a:r>
              <a:rPr lang="de-DE" sz="1740" dirty="0"/>
              <a:t> ganz nebenbei Spenden für uns sammeln.</a:t>
            </a:r>
          </a:p>
          <a:p>
            <a:endParaRPr lang="de-DE" sz="1740" dirty="0"/>
          </a:p>
          <a:p>
            <a:r>
              <a:rPr lang="de-DE" sz="1740" dirty="0"/>
              <a:t>Dafür ist nur ein kleiner Umweg von wenigen Mausklicks vor dem </a:t>
            </a:r>
            <a:r>
              <a:rPr lang="de-DE" sz="1740" dirty="0" err="1"/>
              <a:t>Shopbesuch</a:t>
            </a:r>
            <a:r>
              <a:rPr lang="de-DE" sz="1740" dirty="0"/>
              <a:t> nötig.</a:t>
            </a:r>
          </a:p>
          <a:p>
            <a:endParaRPr lang="de-DE" sz="1740" dirty="0"/>
          </a:p>
          <a:p>
            <a:r>
              <a:rPr lang="de-DE" sz="1740" dirty="0"/>
              <a:t>Der Shop zahlt an Schulengel eine Prämie für die Weiterleitung: bis 15% des Nettopreises</a:t>
            </a:r>
          </a:p>
          <a:p>
            <a:pPr marL="0" indent="0">
              <a:buNone/>
            </a:pPr>
            <a:endParaRPr lang="de-DE" sz="1740" dirty="0"/>
          </a:p>
          <a:p>
            <a:r>
              <a:rPr lang="de-DE" sz="1740" dirty="0"/>
              <a:t>Der Einkauf kostet dadurch nicht mehr.</a:t>
            </a:r>
          </a:p>
          <a:p>
            <a:endParaRPr lang="de-DE" sz="1740" dirty="0"/>
          </a:p>
          <a:p>
            <a:r>
              <a:rPr lang="de-DE" sz="1740" dirty="0"/>
              <a:t>70% der Prämie werden zur Spende, </a:t>
            </a:r>
            <a:br>
              <a:rPr lang="de-DE" sz="1740" dirty="0"/>
            </a:br>
            <a:r>
              <a:rPr lang="de-DE" sz="1740" dirty="0"/>
              <a:t>30% finanzieren Schulengel</a:t>
            </a:r>
          </a:p>
          <a:p>
            <a:endParaRPr lang="de-DE" sz="1740" dirty="0"/>
          </a:p>
          <a:p>
            <a:r>
              <a:rPr lang="de-DE" sz="1740" dirty="0"/>
              <a:t>Über 2.100 Onlineshops machen mit.</a:t>
            </a:r>
          </a:p>
          <a:p>
            <a:pPr marL="0" indent="0">
              <a:buNone/>
            </a:pPr>
            <a:endParaRPr lang="de-DE" sz="1740" dirty="0"/>
          </a:p>
          <a:p>
            <a:r>
              <a:rPr lang="de-DE" sz="1740" dirty="0"/>
              <a:t>Schon über 5 Mio. Euro wurden gesammelt.</a:t>
            </a:r>
          </a:p>
          <a:p>
            <a:endParaRPr lang="de-DE" sz="1760" dirty="0"/>
          </a:p>
          <a:p>
            <a:endParaRPr lang="de-DE" sz="176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9487" b="10218"/>
          <a:stretch/>
        </p:blipFill>
        <p:spPr>
          <a:xfrm>
            <a:off x="6120503" y="-9626"/>
            <a:ext cx="6071497" cy="687243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684" y="30272"/>
            <a:ext cx="1405133" cy="10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 txBox="1">
            <a:spLocks/>
          </p:cNvSpPr>
          <p:nvPr/>
        </p:nvSpPr>
        <p:spPr>
          <a:xfrm>
            <a:off x="480313" y="638830"/>
            <a:ext cx="1091631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548640" rtl="0" eaLnBrk="1" latinLnBrk="0" hangingPunct="1">
              <a:spcBef>
                <a:spcPct val="0"/>
              </a:spcBef>
              <a:buNone/>
              <a:defRPr sz="3840" b="1" kern="1200" cap="all">
                <a:solidFill>
                  <a:srgbClr val="FFFFFF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r>
              <a:rPr lang="de-DE" sz="3600" b="0" dirty="0">
                <a:solidFill>
                  <a:schemeClr val="tx1"/>
                </a:solidFill>
              </a:rPr>
              <a:t>Und so funktioniert es</a:t>
            </a:r>
          </a:p>
        </p:txBody>
      </p:sp>
      <p:sp>
        <p:nvSpPr>
          <p:cNvPr id="4" name="Textplatzhalter 2"/>
          <p:cNvSpPr txBox="1">
            <a:spLocks/>
          </p:cNvSpPr>
          <p:nvPr/>
        </p:nvSpPr>
        <p:spPr>
          <a:xfrm>
            <a:off x="293319" y="1868457"/>
            <a:ext cx="11290300" cy="4801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7170" indent="-21717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Char char="›"/>
              <a:tabLst/>
              <a:defRPr sz="1440" b="0" i="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432436" indent="-215266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Char char="›"/>
              <a:tabLst/>
              <a:defRPr sz="1440" b="0" i="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49606" indent="-21717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Char char="›"/>
              <a:tabLst/>
              <a:defRPr sz="1440" b="0" i="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868680" indent="-219076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Char char="›"/>
              <a:tabLst/>
              <a:defRPr sz="1440" b="0" i="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1082040" indent="-21717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Char char="›"/>
              <a:defRPr sz="1440" b="0" i="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spcBef>
                <a:spcPts val="1200"/>
              </a:spcBef>
              <a:buFont typeface="+mj-lt"/>
              <a:buAutoNum type="arabicPeriod"/>
            </a:pP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Vor jeder Onlinebestellung  </a:t>
            </a:r>
            <a:r>
              <a:rPr lang="de-DE" sz="2800" dirty="0">
                <a:solidFill>
                  <a:srgbClr val="0070C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www.schulengel.de</a:t>
            </a: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besuchen.</a:t>
            </a: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endParaRPr lang="de-DE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Auswählen, für welche Einrichtung gespendet werden soll.</a:t>
            </a:r>
            <a:b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de-DE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Auswählen, welcher Partnershop besucht werden soll</a:t>
            </a: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endParaRPr lang="de-DE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Link zum Shop anklicken, Weiterleitung in neuem Tab</a:t>
            </a:r>
            <a:b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de-DE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Wie gewohnt einkaufen bzw. buchen.</a:t>
            </a:r>
            <a:b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de-DE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514350" indent="-514350" algn="ctr">
              <a:spcBef>
                <a:spcPts val="0"/>
              </a:spcBef>
              <a:buFont typeface="+mj-lt"/>
              <a:buAutoNum type="arabicPeriod"/>
            </a:pP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Freu dich über die Spendengutschrift! </a:t>
            </a:r>
            <a:r>
              <a:rPr lang="de-DE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</a:t>
            </a:r>
            <a:endParaRPr lang="de-DE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1239" y="538668"/>
            <a:ext cx="11291587" cy="1143000"/>
          </a:xfrm>
        </p:spPr>
        <p:txBody>
          <a:bodyPr/>
          <a:lstStyle/>
          <a:p>
            <a:r>
              <a:rPr lang="de-DE" sz="3200" b="1" dirty="0"/>
              <a:t>Kleines Beispiel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46655"/>
              </p:ext>
            </p:extLst>
          </p:nvPr>
        </p:nvGraphicFramePr>
        <p:xfrm>
          <a:off x="3016422" y="1676002"/>
          <a:ext cx="5641220" cy="3778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3" imgW="24380640" imgH="16329960" progId="">
                  <p:embed/>
                </p:oleObj>
              </mc:Choice>
              <mc:Fallback>
                <p:oleObj r:id="rId3" imgW="24380640" imgH="16329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6422" y="1676002"/>
                        <a:ext cx="5641220" cy="3778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uppieren 17"/>
          <p:cNvGrpSpPr/>
          <p:nvPr/>
        </p:nvGrpSpPr>
        <p:grpSpPr>
          <a:xfrm>
            <a:off x="767336" y="1383762"/>
            <a:ext cx="2723283" cy="2723283"/>
            <a:chOff x="1107570" y="1271776"/>
            <a:chExt cx="2723283" cy="2723283"/>
          </a:xfrm>
        </p:grpSpPr>
        <p:sp>
          <p:nvSpPr>
            <p:cNvPr id="16" name="Ellipse 15"/>
            <p:cNvSpPr/>
            <p:nvPr/>
          </p:nvSpPr>
          <p:spPr>
            <a:xfrm>
              <a:off x="1107570" y="1271776"/>
              <a:ext cx="2723283" cy="272328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sz="1200" b="1" dirty="0">
                <a:latin typeface="Open Sans"/>
                <a:cs typeface="Open Sans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260387" y="1848588"/>
              <a:ext cx="241765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Sommerurlaub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1.700 €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Prämie: 4% 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Spende: 47,60 €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5386826" y="3887999"/>
            <a:ext cx="6096000" cy="2723283"/>
            <a:chOff x="5386826" y="3887999"/>
            <a:chExt cx="6096000" cy="2723283"/>
          </a:xfrm>
        </p:grpSpPr>
        <p:sp>
          <p:nvSpPr>
            <p:cNvPr id="22" name="Ellipse 21"/>
            <p:cNvSpPr/>
            <p:nvPr/>
          </p:nvSpPr>
          <p:spPr>
            <a:xfrm>
              <a:off x="7064311" y="3887999"/>
              <a:ext cx="2723283" cy="272328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sz="1200" b="1" dirty="0">
                <a:latin typeface="Open Sans"/>
                <a:cs typeface="Open Sans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386826" y="442261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Sonnenhut 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21,95 € 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Prämie: 10%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Spende: 1,54 € 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8116070" y="538668"/>
            <a:ext cx="2723283" cy="2723283"/>
            <a:chOff x="8116070" y="538668"/>
            <a:chExt cx="2723283" cy="2723283"/>
          </a:xfrm>
        </p:grpSpPr>
        <p:sp>
          <p:nvSpPr>
            <p:cNvPr id="20" name="Ellipse 19"/>
            <p:cNvSpPr/>
            <p:nvPr/>
          </p:nvSpPr>
          <p:spPr>
            <a:xfrm>
              <a:off x="8116070" y="538668"/>
              <a:ext cx="2723283" cy="272328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sz="1200" b="1" dirty="0">
                <a:latin typeface="Open Sans"/>
                <a:cs typeface="Open Sans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8299077" y="1115479"/>
              <a:ext cx="2376228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Urlaubslektüre 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24,50€ 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Prämie 8 %</a:t>
              </a:r>
            </a:p>
            <a:p>
              <a:pPr algn="ctr" defTabSz="548640">
                <a:spcBef>
                  <a:spcPct val="0"/>
                </a:spcBef>
              </a:pPr>
              <a:r>
                <a:rPr lang="de-DE" sz="24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Spende: 1,31€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7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Schulengel-Prinzip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740" dirty="0"/>
              <a:t>Die gesammelten Spenden werden der ausgewählten Einrichtung zugeordnet</a:t>
            </a:r>
          </a:p>
          <a:p>
            <a:endParaRPr lang="de-DE" sz="1740" dirty="0"/>
          </a:p>
          <a:p>
            <a:r>
              <a:rPr lang="de-DE" sz="1740" dirty="0"/>
              <a:t>Auf der Profilseite ist jede Spende transparent</a:t>
            </a:r>
          </a:p>
          <a:p>
            <a:endParaRPr lang="de-DE" sz="1740" dirty="0"/>
          </a:p>
          <a:p>
            <a:r>
              <a:rPr lang="de-DE" sz="1740" dirty="0"/>
              <a:t>Eine Zeit nach Ablauf der Widerrufsfrist bestätigen die Shops die Prämien</a:t>
            </a:r>
          </a:p>
          <a:p>
            <a:endParaRPr lang="de-DE" sz="1740" dirty="0"/>
          </a:p>
          <a:p>
            <a:r>
              <a:rPr lang="de-DE" sz="1740" dirty="0"/>
              <a:t>Wird etwas zurückgeschickt , wird die Prämie angeglichen oder ggf. storniert.</a:t>
            </a:r>
          </a:p>
          <a:p>
            <a:endParaRPr lang="de-DE" sz="1740" dirty="0"/>
          </a:p>
          <a:p>
            <a:r>
              <a:rPr lang="de-DE" sz="1740" dirty="0"/>
              <a:t>Bestätigte Prämien werden vom Shop mit Schulengel abgerechnet</a:t>
            </a:r>
          </a:p>
          <a:p>
            <a:endParaRPr lang="de-DE" sz="1740" dirty="0"/>
          </a:p>
          <a:p>
            <a:r>
              <a:rPr lang="de-DE" sz="1740" dirty="0"/>
              <a:t>4x im Jahr bekommen wir eine Auszahlung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b="4159"/>
          <a:stretch/>
        </p:blipFill>
        <p:spPr>
          <a:xfrm>
            <a:off x="6359554" y="62523"/>
            <a:ext cx="5506367" cy="65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8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Vielfalt von 2.100 Shops</a:t>
            </a:r>
            <a:endParaRPr lang="de-DE" sz="2760" cap="non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80001" y="1158673"/>
            <a:ext cx="4563637" cy="4972620"/>
          </a:xfrm>
        </p:spPr>
        <p:txBody>
          <a:bodyPr/>
          <a:lstStyle/>
          <a:p>
            <a:r>
              <a:rPr lang="de-DE" sz="1740" dirty="0"/>
              <a:t>Blumen verschicken</a:t>
            </a:r>
          </a:p>
          <a:p>
            <a:r>
              <a:rPr lang="de-DE" sz="1740" dirty="0"/>
              <a:t>Pizza bestellen</a:t>
            </a:r>
          </a:p>
          <a:p>
            <a:r>
              <a:rPr lang="de-DE" sz="1740" dirty="0"/>
              <a:t>Versicherungen vergleichen</a:t>
            </a:r>
          </a:p>
          <a:p>
            <a:r>
              <a:rPr lang="de-DE" sz="1740" dirty="0"/>
              <a:t>Urlaub buchen. Und Dienstreisen.</a:t>
            </a:r>
          </a:p>
          <a:p>
            <a:r>
              <a:rPr lang="de-DE" sz="1740" dirty="0"/>
              <a:t>Stromtarif wechseln</a:t>
            </a:r>
          </a:p>
          <a:p>
            <a:r>
              <a:rPr lang="de-DE" sz="1740" dirty="0"/>
              <a:t>Bahn fahren</a:t>
            </a:r>
          </a:p>
          <a:p>
            <a:r>
              <a:rPr lang="de-DE" sz="1740" dirty="0"/>
              <a:t>Ski leihen &amp; Skikurs buchen</a:t>
            </a:r>
          </a:p>
          <a:p>
            <a:r>
              <a:rPr lang="de-DE" sz="1740" dirty="0"/>
              <a:t>Weihnachtsgeschenke besorgen</a:t>
            </a:r>
          </a:p>
          <a:p>
            <a:r>
              <a:rPr lang="de-DE" sz="1740" dirty="0"/>
              <a:t>Konzertkarten kaufen</a:t>
            </a:r>
          </a:p>
          <a:p>
            <a:r>
              <a:rPr lang="de-DE" sz="1740" dirty="0"/>
              <a:t>Sprachkenntnisse auffrischen</a:t>
            </a:r>
          </a:p>
          <a:p>
            <a:r>
              <a:rPr lang="de-DE" sz="1740" dirty="0"/>
              <a:t>Kredit beantragen</a:t>
            </a:r>
          </a:p>
          <a:p>
            <a:r>
              <a:rPr lang="de-DE" sz="1740" dirty="0"/>
              <a:t>Büromaterial aufstocken</a:t>
            </a:r>
          </a:p>
          <a:p>
            <a:r>
              <a:rPr lang="de-DE" sz="1740" dirty="0"/>
              <a:t>Auto mieten</a:t>
            </a:r>
          </a:p>
          <a:p>
            <a:r>
              <a:rPr lang="de-DE" sz="1740" dirty="0"/>
              <a:t>Fotobuch gestalten</a:t>
            </a:r>
          </a:p>
          <a:p>
            <a:r>
              <a:rPr lang="de-DE" sz="1740" dirty="0"/>
              <a:t>Eine Zeitschrift abonnieren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154676" y="1020278"/>
            <a:ext cx="5206263" cy="372187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548640" rtl="0" eaLnBrk="1" latinLnBrk="0" hangingPunct="1">
              <a:spcBef>
                <a:spcPct val="20000"/>
              </a:spcBef>
              <a:buSzPct val="100000"/>
              <a:buFont typeface="Lucida Grande"/>
              <a:buNone/>
              <a:tabLst/>
              <a:defRPr sz="1440" b="0" i="0" kern="1200">
                <a:solidFill>
                  <a:schemeClr val="bg1"/>
                </a:solidFill>
                <a:latin typeface="Open Sans Light"/>
                <a:ea typeface="+mn-ea"/>
                <a:cs typeface="Open Sans Light"/>
              </a:defRPr>
            </a:lvl1pPr>
            <a:lvl2pPr marL="548640" indent="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None/>
              <a:tabLst/>
              <a:defRPr sz="2160" b="0" i="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1097280" indent="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None/>
              <a:tabLst/>
              <a:defRPr sz="1920" b="0" i="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645920" indent="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None/>
              <a:tabLst/>
              <a:defRPr sz="1680" b="0" i="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2194560" indent="0" algn="l" defTabSz="548640" rtl="0" eaLnBrk="1" latinLnBrk="0" hangingPunct="1">
              <a:spcBef>
                <a:spcPct val="20000"/>
              </a:spcBef>
              <a:buSzPct val="100000"/>
              <a:buFont typeface="Lucida Grande"/>
              <a:buNone/>
              <a:defRPr sz="1680" b="0" i="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74320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184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048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120" indent="0" algn="l" defTabSz="548640" rtl="0" eaLnBrk="1" latinLnBrk="0" hangingPunct="1">
              <a:spcBef>
                <a:spcPct val="20000"/>
              </a:spcBef>
              <a:buFont typeface="Arial"/>
              <a:buNone/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  <p:sp>
        <p:nvSpPr>
          <p:cNvPr id="9" name="Textfeld 8"/>
          <p:cNvSpPr txBox="1"/>
          <p:nvPr/>
        </p:nvSpPr>
        <p:spPr>
          <a:xfrm>
            <a:off x="2729427" y="6067294"/>
            <a:ext cx="215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40" dirty="0">
                <a:solidFill>
                  <a:srgbClr val="FFFFFF"/>
                </a:solidFill>
                <a:latin typeface="Open Sans"/>
                <a:cs typeface="Open Sans"/>
              </a:rPr>
              <a:t>…und vieles mehr</a:t>
            </a:r>
            <a:r>
              <a:rPr lang="de-DE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7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Schulengel als gute Gewohnheit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/>
              <a:t>Nutzung ist grundsätzlich ohne Login möglich</a:t>
            </a:r>
          </a:p>
          <a:p>
            <a:endParaRPr lang="de-DE" sz="1800" dirty="0"/>
          </a:p>
          <a:p>
            <a:r>
              <a:rPr lang="de-DE" sz="1800" dirty="0"/>
              <a:t>Vorteile einer Registrierung:</a:t>
            </a:r>
          </a:p>
          <a:p>
            <a:pPr lvl="1"/>
            <a:r>
              <a:rPr lang="de-DE" sz="1800" dirty="0"/>
              <a:t>Eigene Übersicht „Meine Einkäufe“</a:t>
            </a:r>
          </a:p>
          <a:p>
            <a:pPr lvl="1"/>
            <a:r>
              <a:rPr lang="de-DE" sz="1800" dirty="0"/>
              <a:t>Schnellzugriff auf „Meine Lieblingsshops“</a:t>
            </a:r>
          </a:p>
          <a:p>
            <a:pPr lvl="1"/>
            <a:r>
              <a:rPr lang="de-DE" sz="1800" dirty="0"/>
              <a:t>Einrichtung fest eingestellt</a:t>
            </a:r>
          </a:p>
          <a:p>
            <a:pPr lvl="1"/>
            <a:r>
              <a:rPr lang="de-DE" sz="1800" dirty="0"/>
              <a:t>Den eigenen Sammelerfolg messen</a:t>
            </a:r>
          </a:p>
          <a:p>
            <a:pPr lvl="1"/>
            <a:r>
              <a:rPr lang="de-DE" sz="1800" dirty="0"/>
              <a:t>Mail-Benachrichtigung bei Prämiengutschrift</a:t>
            </a:r>
          </a:p>
          <a:p>
            <a:pPr lvl="1"/>
            <a:r>
              <a:rPr lang="de-DE" sz="1800" dirty="0"/>
              <a:t>Schneller drin mit „Angemeldet bleiben“</a:t>
            </a:r>
          </a:p>
          <a:p>
            <a:endParaRPr lang="de-DE" sz="1800" dirty="0"/>
          </a:p>
          <a:p>
            <a:r>
              <a:rPr lang="de-DE" sz="1800" dirty="0"/>
              <a:t>Zur Registrierung wird nur eine Mailadresse benötigt , Login und Passwort frei wählbar</a:t>
            </a:r>
            <a:br>
              <a:rPr lang="de-DE" sz="1800" dirty="0"/>
            </a:br>
            <a:endParaRPr lang="de-DE" sz="1800" dirty="0"/>
          </a:p>
          <a:p>
            <a:r>
              <a:rPr lang="de-DE" sz="1800" dirty="0"/>
              <a:t>Tipp1: Schulengel als eine Startseite einrichten</a:t>
            </a:r>
          </a:p>
          <a:p>
            <a:r>
              <a:rPr lang="de-DE" sz="1800" dirty="0"/>
              <a:t>Tipp2: Shop-Engel Browser Add-On aktivieren. </a:t>
            </a:r>
          </a:p>
          <a:p>
            <a:endParaRPr lang="de-DE" sz="1800" dirty="0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61" r="22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1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Woher kommt das Geld?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740" dirty="0"/>
              <a:t>Schulengel nutzt ein bestehendes Modell aus der Online-Werbung für die gute Sache aus.</a:t>
            </a:r>
          </a:p>
          <a:p>
            <a:endParaRPr lang="de-DE" sz="1740" dirty="0"/>
          </a:p>
          <a:p>
            <a:r>
              <a:rPr lang="de-DE" sz="1740" dirty="0"/>
              <a:t>Wann immer ein Onlineshop nicht direkt sondern über einen Link besucht wird, fließen Provisionen, meist zu großen Netzkonzernen.</a:t>
            </a:r>
          </a:p>
          <a:p>
            <a:endParaRPr lang="de-DE" sz="1740" dirty="0"/>
          </a:p>
          <a:p>
            <a:r>
              <a:rPr lang="de-DE" sz="1740" dirty="0"/>
              <a:t>Werbeausgaben und Vermittlungsprovisionen sind im Preis immer mit einkalkuliert.</a:t>
            </a:r>
          </a:p>
          <a:p>
            <a:endParaRPr lang="de-DE" sz="1740" dirty="0"/>
          </a:p>
          <a:p>
            <a:r>
              <a:rPr lang="de-DE" sz="1740" dirty="0"/>
              <a:t>Mit Schulengel fließen davon 70 % zu uns. Bei jeder Buchung oder Bestellung in den Schulengel Partnershops.</a:t>
            </a:r>
          </a:p>
          <a:p>
            <a:endParaRPr lang="de-DE" sz="1740" dirty="0"/>
          </a:p>
          <a:p>
            <a:r>
              <a:rPr lang="de-DE" sz="1740" dirty="0"/>
              <a:t>Mehrwertsteuer und Versandkosten werden grundsätzlich nicht prämiert.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61" r="19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Fragen? Wir freuen uns auf Dich!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14400" y="4580822"/>
            <a:ext cx="10363200" cy="267731"/>
          </a:xfrm>
        </p:spPr>
        <p:txBody>
          <a:bodyPr/>
          <a:lstStyle/>
          <a:p>
            <a:r>
              <a:rPr lang="de-DE" b="1" dirty="0"/>
              <a:t>Ursula Narr &amp; Simon Gross</a:t>
            </a:r>
            <a:br>
              <a:rPr lang="de-DE" b="1" dirty="0"/>
            </a:br>
            <a:br>
              <a:rPr lang="de-DE" sz="1100" b="1" dirty="0"/>
            </a:br>
            <a:r>
              <a:rPr lang="de-DE" dirty="0"/>
              <a:t>Redaktion Schulengel</a:t>
            </a:r>
          </a:p>
          <a:p>
            <a:br>
              <a:rPr lang="de-DE" b="1" dirty="0"/>
            </a:br>
            <a:r>
              <a:rPr lang="de-DE" b="1" dirty="0"/>
              <a:t>Tel.: 030 – 311678-158</a:t>
            </a:r>
            <a:br>
              <a:rPr lang="de-DE" dirty="0"/>
            </a:br>
            <a:r>
              <a:rPr lang="de-DE" dirty="0"/>
              <a:t>info@schulengel.de</a:t>
            </a:r>
          </a:p>
          <a:p>
            <a:r>
              <a:rPr lang="de-DE" dirty="0"/>
              <a:t>Schulengel  GmbH  |  Gustav-Meyer-Allee 25 |  13355 Berlin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49" y="622129"/>
            <a:ext cx="4762301" cy="19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5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CC63F"/>
        </a:solidFill>
        <a:ln>
          <a:noFill/>
        </a:ln>
        <a:effectLst/>
      </a:spPr>
      <a:bodyPr lIns="0" tIns="0" rIns="0" bIns="0" rtlCol="0" anchor="ctr"/>
      <a:lstStyle>
        <a:defPPr algn="ctr">
          <a:defRPr sz="1200" b="1" dirty="0" smtClean="0">
            <a:latin typeface="Open Sans"/>
            <a:cs typeface="Open Sans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140513-ppt-master</Template>
  <TotalTime>0</TotalTime>
  <Words>474</Words>
  <Application>Microsoft Office PowerPoint</Application>
  <PresentationFormat>Breitbild</PresentationFormat>
  <Paragraphs>95</Paragraphs>
  <Slides>9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Calibri</vt:lpstr>
      <vt:lpstr>Lucida Grande</vt:lpstr>
      <vt:lpstr>Open Sans</vt:lpstr>
      <vt:lpstr>Open Sans Light</vt:lpstr>
      <vt:lpstr>Wingdings</vt:lpstr>
      <vt:lpstr>Office-Design</vt:lpstr>
      <vt:lpstr>Verwandle deine Einkäufe in eine gute Tat für [NAME DEINER EINRICHTUNG] </vt:lpstr>
      <vt:lpstr>Das Schulengel-Prinzip</vt:lpstr>
      <vt:lpstr>PowerPoint-Präsentation</vt:lpstr>
      <vt:lpstr>Kleines Beispiel</vt:lpstr>
      <vt:lpstr>Das Schulengel-Prinzip</vt:lpstr>
      <vt:lpstr>Die Vielfalt von 2.100 Shops</vt:lpstr>
      <vt:lpstr>Schulengel als gute Gewohnheit</vt:lpstr>
      <vt:lpstr>Woher kommt das Geld?</vt:lpstr>
      <vt:lpstr>Fragen? Wir freuen uns auf Dich!</vt:lpstr>
    </vt:vector>
  </TitlesOfParts>
  <Company>Phorms Holding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kannst du mit Schulengel.de unsere</dc:title>
  <dc:creator>Simon Gross</dc:creator>
  <cp:lastModifiedBy>Simon Gross</cp:lastModifiedBy>
  <cp:revision>42</cp:revision>
  <dcterms:created xsi:type="dcterms:W3CDTF">2020-09-28T13:38:55Z</dcterms:created>
  <dcterms:modified xsi:type="dcterms:W3CDTF">2022-09-26T11:48:13Z</dcterms:modified>
</cp:coreProperties>
</file>